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7" r:id="rId2"/>
    <p:sldId id="303" r:id="rId3"/>
    <p:sldId id="281" r:id="rId4"/>
    <p:sldId id="296" r:id="rId5"/>
    <p:sldId id="293" r:id="rId6"/>
    <p:sldId id="310" r:id="rId7"/>
    <p:sldId id="295" r:id="rId8"/>
    <p:sldId id="292" r:id="rId9"/>
    <p:sldId id="305" r:id="rId10"/>
    <p:sldId id="307" r:id="rId11"/>
    <p:sldId id="302" r:id="rId12"/>
    <p:sldId id="320" r:id="rId13"/>
    <p:sldId id="262" r:id="rId14"/>
    <p:sldId id="322" r:id="rId15"/>
    <p:sldId id="323" r:id="rId16"/>
    <p:sldId id="308" r:id="rId17"/>
    <p:sldId id="309" r:id="rId18"/>
    <p:sldId id="264" r:id="rId19"/>
    <p:sldId id="271" r:id="rId20"/>
    <p:sldId id="263" r:id="rId21"/>
    <p:sldId id="311" r:id="rId22"/>
  </p:sldIdLst>
  <p:sldSz cx="9144000" cy="6858000" type="screen4x3"/>
  <p:notesSz cx="6858000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97164" autoAdjust="0"/>
  </p:normalViewPr>
  <p:slideViewPr>
    <p:cSldViewPr>
      <p:cViewPr varScale="1">
        <p:scale>
          <a:sx n="107" d="100"/>
          <a:sy n="107" d="100"/>
        </p:scale>
        <p:origin x="10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06565-061B-4D48-9D86-3ADA82F77395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EAFDE-9AF9-46C8-BECF-70A21B4681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7629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BBA57-7722-49DF-845B-F991920F90E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14875"/>
            <a:ext cx="5486400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0E768-C872-4F91-B814-779DE24DC9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9540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2807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110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901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7169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885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1857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912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0878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419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7257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0709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79CC4-DB4E-4020-BCF1-F1A167B6306E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7BB70-814B-49C9-AA93-9708BCB9FE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30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09E02.4027FCB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cid:image001.png@01D09E02.4027FCB0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cid:image001.png@01D09E02.4027FCB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cid:image001.png@01D09E02.4027FCB0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cid:image001.png@01D09E02.4027FCB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09E02.4027FCB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518386" cy="3600400"/>
          </a:xfrm>
        </p:spPr>
        <p:txBody>
          <a:bodyPr>
            <a:normAutofit/>
          </a:bodyPr>
          <a:lstStyle/>
          <a:p>
            <a:pPr algn="l"/>
            <a:endParaRPr lang="de-DE" sz="2000" b="1" dirty="0">
              <a:solidFill>
                <a:schemeClr val="accent1"/>
              </a:solidFill>
            </a:endParaRPr>
          </a:p>
          <a:p>
            <a:endParaRPr lang="de-DE" sz="2800" b="1" dirty="0" smtClean="0">
              <a:solidFill>
                <a:schemeClr val="tx1"/>
              </a:solidFill>
            </a:endParaRPr>
          </a:p>
          <a:p>
            <a:r>
              <a:rPr lang="de-DE" sz="2800" b="1" dirty="0" smtClean="0">
                <a:solidFill>
                  <a:schemeClr val="tx1"/>
                </a:solidFill>
              </a:rPr>
              <a:t>Informationen zur Wahl des</a:t>
            </a:r>
            <a:endParaRPr lang="de-DE" sz="2800" b="1" dirty="0">
              <a:solidFill>
                <a:schemeClr val="tx1"/>
              </a:solidFill>
            </a:endParaRPr>
          </a:p>
          <a:p>
            <a:r>
              <a:rPr lang="de-DE" sz="2800" b="1" dirty="0" smtClean="0">
                <a:solidFill>
                  <a:schemeClr val="tx1"/>
                </a:solidFill>
              </a:rPr>
              <a:t>Wahlpflichtfaches </a:t>
            </a:r>
            <a:r>
              <a:rPr lang="de-DE" sz="2800" b="1" dirty="0">
                <a:solidFill>
                  <a:schemeClr val="tx1"/>
                </a:solidFill>
              </a:rPr>
              <a:t>ab Klasse 7 </a:t>
            </a:r>
          </a:p>
          <a:p>
            <a:endParaRPr lang="de-DE" sz="2800" b="1" dirty="0">
              <a:solidFill>
                <a:schemeClr val="tx1"/>
              </a:solidFill>
            </a:endParaRPr>
          </a:p>
          <a:p>
            <a:r>
              <a:rPr lang="de-DE" sz="2000" b="1" dirty="0">
                <a:solidFill>
                  <a:schemeClr val="tx1"/>
                </a:solidFill>
              </a:rPr>
              <a:t>www.sekundarschule-leverkusen.de</a:t>
            </a:r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38" y="1308379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474" y="1337283"/>
            <a:ext cx="2892496" cy="6480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854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518386" cy="3600400"/>
          </a:xfrm>
        </p:spPr>
        <p:txBody>
          <a:bodyPr>
            <a:normAutofit/>
          </a:bodyPr>
          <a:lstStyle/>
          <a:p>
            <a:pPr algn="l"/>
            <a:r>
              <a:rPr lang="de-DE" sz="2400" b="1" dirty="0">
                <a:solidFill>
                  <a:schemeClr val="tx1"/>
                </a:solidFill>
              </a:rPr>
              <a:t>Wirtschaft und Arbeitswelt: </a:t>
            </a:r>
            <a:r>
              <a:rPr lang="de-DE" sz="2400" b="1" dirty="0" smtClean="0">
                <a:solidFill>
                  <a:schemeClr val="tx1"/>
                </a:solidFill>
              </a:rPr>
              <a:t>Wirtschaft</a:t>
            </a:r>
          </a:p>
          <a:p>
            <a:pPr algn="l"/>
            <a:r>
              <a:rPr lang="de-DE" sz="2400" b="1" dirty="0" smtClean="0">
                <a:solidFill>
                  <a:schemeClr val="tx1"/>
                </a:solidFill>
              </a:rPr>
              <a:t> </a:t>
            </a:r>
            <a:endParaRPr lang="de-DE" sz="2400" b="1" dirty="0">
              <a:solidFill>
                <a:schemeClr val="tx1"/>
              </a:solidFill>
            </a:endParaRPr>
          </a:p>
          <a:p>
            <a:pPr algn="l"/>
            <a:r>
              <a:rPr lang="de-DE" sz="2400" dirty="0">
                <a:solidFill>
                  <a:schemeClr val="tx1"/>
                </a:solidFill>
              </a:rPr>
              <a:t>Die durch Arbeit geprägte Lebenswelt soll den Schülerinnen und Schülern erfahrbar und durchschaubar gemacht werden.</a:t>
            </a:r>
          </a:p>
          <a:p>
            <a:pPr algn="l"/>
            <a:endParaRPr lang="de-DE" sz="2400" dirty="0">
              <a:solidFill>
                <a:schemeClr val="tx1"/>
              </a:solidFill>
            </a:endParaRPr>
          </a:p>
          <a:p>
            <a:pPr algn="l"/>
            <a:r>
              <a:rPr lang="de-DE" sz="2400" dirty="0">
                <a:solidFill>
                  <a:schemeClr val="tx1"/>
                </a:solidFill>
              </a:rPr>
              <a:t>Wirtschaftliche Zusammenhänge werden aufgezeigt.</a:t>
            </a:r>
          </a:p>
          <a:p>
            <a:pPr algn="l"/>
            <a:endParaRPr lang="de-DE" dirty="0"/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722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00809" y="2492896"/>
            <a:ext cx="7518386" cy="3960440"/>
          </a:xfrm>
        </p:spPr>
        <p:txBody>
          <a:bodyPr>
            <a:normAutofit/>
          </a:bodyPr>
          <a:lstStyle/>
          <a:p>
            <a:pPr algn="l"/>
            <a:r>
              <a:rPr lang="de-DE" sz="2400" b="1" dirty="0">
                <a:solidFill>
                  <a:schemeClr val="tx1"/>
                </a:solidFill>
              </a:rPr>
              <a:t>Wirtschaft und Arbeitswelt: Bewertung </a:t>
            </a:r>
          </a:p>
          <a:p>
            <a:pPr algn="l"/>
            <a:endParaRPr lang="de-DE" sz="2800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Mitarbeit bei der Planung und Durchführung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Kreativität und handwerkliches Geschick bei der Umsetzung praktischer Aufgaben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Leistungsnachweise wie Fertigungs- und Konstruktionsaufträge, Referate, Klassenarbeiten und Tests </a:t>
            </a:r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318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1772816"/>
            <a:ext cx="7806418" cy="792088"/>
          </a:xfrm>
        </p:spPr>
        <p:txBody>
          <a:bodyPr/>
          <a:lstStyle/>
          <a:p>
            <a:pPr algn="l"/>
            <a:r>
              <a:rPr lang="de-DE" sz="2800" b="1" dirty="0"/>
              <a:t>2. WP Darstellen und Gestalten</a:t>
            </a:r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>
          <a:xfrm>
            <a:off x="1259370" y="2564904"/>
            <a:ext cx="6697006" cy="3672408"/>
          </a:xfrm>
        </p:spPr>
        <p:txBody>
          <a:bodyPr>
            <a:normAutofit lnSpcReduction="10000"/>
          </a:bodyPr>
          <a:lstStyle/>
          <a:p>
            <a:pPr algn="l"/>
            <a:r>
              <a:rPr lang="de-DE" sz="2400" b="1" dirty="0">
                <a:solidFill>
                  <a:schemeClr val="tx1"/>
                </a:solidFill>
              </a:rPr>
              <a:t>Warum „Darstellen und Gestalten“  wählen</a:t>
            </a:r>
            <a:r>
              <a:rPr lang="de-DE" sz="2400" b="1" dirty="0" smtClean="0">
                <a:solidFill>
                  <a:schemeClr val="tx1"/>
                </a:solidFill>
              </a:rPr>
              <a:t>?</a:t>
            </a:r>
          </a:p>
          <a:p>
            <a:pPr algn="l"/>
            <a:endParaRPr lang="de-DE" sz="2400" b="1" dirty="0">
              <a:solidFill>
                <a:schemeClr val="tx1"/>
              </a:solidFill>
            </a:endParaRPr>
          </a:p>
          <a:p>
            <a:pPr algn="l"/>
            <a:r>
              <a:rPr lang="de-DE" sz="2400" dirty="0">
                <a:solidFill>
                  <a:schemeClr val="tx1"/>
                </a:solidFill>
              </a:rPr>
              <a:t>DG ist ein kreatives Fach, in welchem man sich mit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dem ganzen Körper, mit Worten, der eigenen Stimme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mit Bildern ausdrücken kann.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Es beinhaltet Bereiche aus Tanz, Film, Theater und Fotografie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Fächerübergreifend (Deutsch, Kunst und Musik)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400" dirty="0">
              <a:solidFill>
                <a:schemeClr val="tx1"/>
              </a:solidFill>
            </a:endParaRPr>
          </a:p>
          <a:p>
            <a:pPr algn="l"/>
            <a:endParaRPr lang="de-DE" sz="2400" dirty="0">
              <a:solidFill>
                <a:schemeClr val="tx1"/>
              </a:solidFill>
            </a:endParaRPr>
          </a:p>
        </p:txBody>
      </p:sp>
      <p:pic>
        <p:nvPicPr>
          <p:cNvPr id="6" name="Grafik 5" descr="cid:image001.png@01D09E02.4027FCB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739" y="567823"/>
            <a:ext cx="3341922" cy="68179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Bild121" descr="Logo_Sek_Sch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70712"/>
            <a:ext cx="4824536" cy="7578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462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2636912"/>
            <a:ext cx="7518386" cy="3600400"/>
          </a:xfrm>
        </p:spPr>
        <p:txBody>
          <a:bodyPr>
            <a:normAutofit/>
          </a:bodyPr>
          <a:lstStyle/>
          <a:p>
            <a:endParaRPr lang="de-DE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chemeClr val="tx1"/>
                </a:solidFill>
              </a:rPr>
              <a:t>Das </a:t>
            </a:r>
            <a:r>
              <a:rPr lang="de-DE" sz="2400" dirty="0">
                <a:solidFill>
                  <a:schemeClr val="tx1"/>
                </a:solidFill>
              </a:rPr>
              <a:t>Wahlpflichtfach Darstellen und </a:t>
            </a:r>
            <a:r>
              <a:rPr lang="de-DE" sz="2400" dirty="0" smtClean="0">
                <a:solidFill>
                  <a:schemeClr val="tx1"/>
                </a:solidFill>
              </a:rPr>
              <a:t>Gestalten </a:t>
            </a:r>
            <a:r>
              <a:rPr lang="de-DE" sz="2400" b="1" dirty="0" smtClean="0">
                <a:solidFill>
                  <a:schemeClr val="tx1"/>
                </a:solidFill>
              </a:rPr>
              <a:t>ist </a:t>
            </a:r>
            <a:r>
              <a:rPr lang="de-DE" sz="2400" b="1" dirty="0">
                <a:solidFill>
                  <a:schemeClr val="tx1"/>
                </a:solidFill>
              </a:rPr>
              <a:t>ein </a:t>
            </a:r>
            <a:r>
              <a:rPr lang="de-DE" sz="2400" b="1" dirty="0" smtClean="0">
                <a:solidFill>
                  <a:schemeClr val="tx1"/>
                </a:solidFill>
              </a:rPr>
              <a:t>Hauptfach </a:t>
            </a:r>
            <a:r>
              <a:rPr lang="de-DE" sz="2400" dirty="0" smtClean="0">
                <a:solidFill>
                  <a:schemeClr val="tx1"/>
                </a:solidFill>
              </a:rPr>
              <a:t>genauso </a:t>
            </a:r>
            <a:r>
              <a:rPr lang="de-DE" sz="2400" dirty="0">
                <a:solidFill>
                  <a:schemeClr val="tx1"/>
                </a:solidFill>
              </a:rPr>
              <a:t>wie Mathe, Deutsch und </a:t>
            </a:r>
            <a:r>
              <a:rPr lang="de-DE" sz="2400" dirty="0" smtClean="0">
                <a:solidFill>
                  <a:schemeClr val="tx1"/>
                </a:solidFill>
              </a:rPr>
              <a:t>Englisch.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chemeClr val="tx1"/>
                </a:solidFill>
              </a:rPr>
              <a:t>Klassenarbeiten werden hier praktisch als auch theoretisch abgelegt.</a:t>
            </a:r>
            <a:endParaRPr lang="de-DE" sz="2400" dirty="0">
              <a:solidFill>
                <a:schemeClr val="tx1"/>
              </a:solidFill>
            </a:endParaRPr>
          </a:p>
          <a:p>
            <a:pPr algn="l"/>
            <a:endParaRPr lang="de-DE" sz="2400" dirty="0">
              <a:solidFill>
                <a:schemeClr val="tx1"/>
              </a:solidFill>
            </a:endParaRPr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347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00577" y="59559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2204864"/>
            <a:ext cx="7518386" cy="4032448"/>
          </a:xfrm>
        </p:spPr>
        <p:txBody>
          <a:bodyPr>
            <a:normAutofit fontScale="85000" lnSpcReduction="20000"/>
          </a:bodyPr>
          <a:lstStyle/>
          <a:p>
            <a:pPr algn="l"/>
            <a:endParaRPr lang="de-DE" sz="4000" b="1" dirty="0">
              <a:solidFill>
                <a:schemeClr val="tx1"/>
              </a:solidFill>
            </a:endParaRPr>
          </a:p>
          <a:p>
            <a:pPr algn="l"/>
            <a:r>
              <a:rPr lang="de-DE" sz="3600" b="1" dirty="0">
                <a:solidFill>
                  <a:schemeClr val="tx1"/>
                </a:solidFill>
              </a:rPr>
              <a:t>Wer sich für DG entscheidet, sollte:</a:t>
            </a:r>
          </a:p>
          <a:p>
            <a:pPr marL="457200" lvl="0" indent="-457200" algn="l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Spaß am Ausprobieren haben</a:t>
            </a:r>
          </a:p>
          <a:p>
            <a:pPr marL="457200" lvl="0" indent="-457200" algn="l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Den Mut haben, sich auch auf die Bühne zu stellen</a:t>
            </a:r>
          </a:p>
          <a:p>
            <a:pPr marL="457200" lvl="0" indent="-457200" algn="l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im Team arbeiten </a:t>
            </a:r>
          </a:p>
          <a:p>
            <a:pPr marL="457200" lvl="0" indent="-457200" algn="l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sich an Regeln halten</a:t>
            </a:r>
          </a:p>
          <a:p>
            <a:pPr marL="457200" lvl="0" indent="-457200" algn="l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Ausdauer, Vertrauen und Spaß mitbringen</a:t>
            </a:r>
          </a:p>
          <a:p>
            <a:pPr algn="l"/>
            <a:endParaRPr lang="de-DE" sz="2400" b="1" dirty="0">
              <a:solidFill>
                <a:schemeClr val="tx1"/>
              </a:solidFill>
            </a:endParaRPr>
          </a:p>
          <a:p>
            <a:pPr algn="l"/>
            <a:endParaRPr lang="de-DE" sz="2400" dirty="0">
              <a:solidFill>
                <a:schemeClr val="tx1"/>
              </a:solidFill>
            </a:endParaRPr>
          </a:p>
          <a:p>
            <a:pPr algn="l"/>
            <a:endParaRPr lang="de-DE" sz="2400" dirty="0">
              <a:solidFill>
                <a:schemeClr val="tx1"/>
              </a:solidFill>
            </a:endParaRPr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05" y="1275584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312" y="59559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108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2636912"/>
            <a:ext cx="7518386" cy="3600400"/>
          </a:xfrm>
        </p:spPr>
        <p:txBody>
          <a:bodyPr>
            <a:normAutofit/>
          </a:bodyPr>
          <a:lstStyle/>
          <a:p>
            <a:pPr algn="l"/>
            <a:r>
              <a:rPr lang="de-DE" sz="2800" b="1" dirty="0">
                <a:solidFill>
                  <a:schemeClr val="tx1"/>
                </a:solidFill>
              </a:rPr>
              <a:t>3. WP Französisch als 2. Fremdsprache </a:t>
            </a:r>
          </a:p>
          <a:p>
            <a:pPr algn="l"/>
            <a:endParaRPr lang="de-DE" sz="2400" dirty="0">
              <a:solidFill>
                <a:schemeClr val="tx1"/>
              </a:solidFill>
            </a:endParaRPr>
          </a:p>
          <a:p>
            <a:pPr algn="l"/>
            <a:r>
              <a:rPr lang="de-DE" sz="2400" b="1" dirty="0">
                <a:solidFill>
                  <a:schemeClr val="tx1"/>
                </a:solidFill>
              </a:rPr>
              <a:t>Warum Französisch wählen</a:t>
            </a:r>
            <a:r>
              <a:rPr lang="de-DE" sz="2400" b="1" dirty="0" smtClean="0">
                <a:solidFill>
                  <a:schemeClr val="tx1"/>
                </a:solidFill>
              </a:rPr>
              <a:t>?</a:t>
            </a:r>
          </a:p>
          <a:p>
            <a:pPr algn="l"/>
            <a:endParaRPr lang="de-DE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Französisch ist eine Weltsprache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spätere berufliche Gründe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privates Interesse (Urlaub, Freunde, Verwandte etc.)</a:t>
            </a:r>
          </a:p>
          <a:p>
            <a:pPr algn="l"/>
            <a:endParaRPr lang="de-DE" sz="2400" dirty="0">
              <a:solidFill>
                <a:schemeClr val="tx1"/>
              </a:solidFill>
            </a:endParaRPr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141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2636912"/>
            <a:ext cx="7518386" cy="3600400"/>
          </a:xfrm>
        </p:spPr>
        <p:txBody>
          <a:bodyPr>
            <a:normAutofit/>
          </a:bodyPr>
          <a:lstStyle/>
          <a:p>
            <a:pPr algn="l"/>
            <a:r>
              <a:rPr lang="de-DE" sz="2800" b="1" dirty="0">
                <a:solidFill>
                  <a:schemeClr val="tx1"/>
                </a:solidFill>
              </a:rPr>
              <a:t>WP Französisch als 2. Fremdsprache </a:t>
            </a:r>
          </a:p>
          <a:p>
            <a:pPr algn="l"/>
            <a:endParaRPr lang="de-DE" sz="2400" dirty="0">
              <a:solidFill>
                <a:schemeClr val="tx1"/>
              </a:solidFill>
            </a:endParaRPr>
          </a:p>
          <a:p>
            <a:pPr algn="l"/>
            <a:r>
              <a:rPr lang="de-DE" sz="2400" dirty="0">
                <a:solidFill>
                  <a:schemeClr val="tx1"/>
                </a:solidFill>
              </a:rPr>
              <a:t>Wie im Englischunterricht , stehen grundlegende Kenntnisse der Sprache im Vordergrund, mit dem Ziel, </a:t>
            </a:r>
          </a:p>
          <a:p>
            <a:pPr algn="l"/>
            <a:r>
              <a:rPr lang="de-DE" sz="2400" dirty="0">
                <a:solidFill>
                  <a:schemeClr val="tx1"/>
                </a:solidFill>
              </a:rPr>
              <a:t>sich mündlich und schriftlich zu verständigen.</a:t>
            </a:r>
          </a:p>
          <a:p>
            <a:pPr algn="l"/>
            <a:endParaRPr lang="de-DE" sz="2400" dirty="0"/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22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2636912"/>
            <a:ext cx="7518386" cy="36004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e-DE" sz="2800" b="1" dirty="0">
                <a:solidFill>
                  <a:schemeClr val="tx1"/>
                </a:solidFill>
              </a:rPr>
              <a:t>WP Französisch als 2. Fremdsprache </a:t>
            </a:r>
          </a:p>
          <a:p>
            <a:pPr algn="l"/>
            <a:r>
              <a:rPr lang="de-DE" sz="2400" dirty="0">
                <a:solidFill>
                  <a:schemeClr val="tx1"/>
                </a:solidFill>
              </a:rPr>
              <a:t>Wer  sollte  Französisch wählen?</a:t>
            </a:r>
          </a:p>
          <a:p>
            <a:pPr algn="l"/>
            <a:endParaRPr lang="de-DE" sz="2400" dirty="0">
              <a:solidFill>
                <a:schemeClr val="tx1"/>
              </a:solidFill>
            </a:endParaRPr>
          </a:p>
          <a:p>
            <a:pPr algn="l"/>
            <a:r>
              <a:rPr lang="de-DE" sz="2400" dirty="0">
                <a:solidFill>
                  <a:schemeClr val="tx1"/>
                </a:solidFill>
              </a:rPr>
              <a:t>Jeder, der…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Freude hat, Sprachen zu lernen und zu sprechen.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die Bereitschaft hat, regelmäßig Vokabeln und Grammatik zu lernen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im Bereich der sprachlichen Fächer (insbesondere Englisch) bisher gute Leistungen erzielt hat.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den Besuch der Gymnasialen Oberstufe anstrebt.</a:t>
            </a:r>
          </a:p>
          <a:p>
            <a:pPr algn="l"/>
            <a:endParaRPr lang="de-DE" sz="2400" dirty="0"/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26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2636912"/>
            <a:ext cx="7518386" cy="3600400"/>
          </a:xfrm>
        </p:spPr>
        <p:txBody>
          <a:bodyPr>
            <a:normAutofit/>
          </a:bodyPr>
          <a:lstStyle/>
          <a:p>
            <a:pPr algn="l"/>
            <a:endParaRPr lang="de-DE" sz="2400" dirty="0"/>
          </a:p>
          <a:p>
            <a:pPr algn="l"/>
            <a:endParaRPr lang="de-DE" sz="2400" dirty="0"/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Untertitel 2"/>
          <p:cNvSpPr txBox="1">
            <a:spLocks/>
          </p:cNvSpPr>
          <p:nvPr/>
        </p:nvSpPr>
        <p:spPr>
          <a:xfrm>
            <a:off x="979984" y="2789312"/>
            <a:ext cx="7518386" cy="3600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b="1" dirty="0">
                <a:solidFill>
                  <a:schemeClr val="tx1"/>
                </a:solidFill>
              </a:rPr>
              <a:t>4. WP Naturwissenschaften</a:t>
            </a:r>
          </a:p>
          <a:p>
            <a:pPr algn="l"/>
            <a:endParaRPr lang="de-D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Naturwissenschaften wird ab der 5. Jahrgangsstufe als Nebenfach im Klassenverband unterrichtet und nun im Wahlpflichtbereich als Hauptfach im Kurssystem angeboten.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Als Wahlpflichtfach werden die Anforderungen des Kernunterrichts erweitert, dabei Überschneidungen vermieden und die naturwissenschaftliche Ausbildung gerade in qualitativer Hinsicht vertieft.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Biologische, chemische und physikalische Themenfelder werden gleichermaßen berücksichtigt.</a:t>
            </a:r>
          </a:p>
          <a:p>
            <a:pPr algn="l"/>
            <a:endParaRPr lang="de-DE" sz="2400" dirty="0"/>
          </a:p>
        </p:txBody>
      </p:sp>
      <p:pic>
        <p:nvPicPr>
          <p:cNvPr id="8" name="Grafik 7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132856"/>
            <a:ext cx="1036062" cy="13217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822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2636912"/>
            <a:ext cx="7518386" cy="3600400"/>
          </a:xfrm>
        </p:spPr>
        <p:txBody>
          <a:bodyPr>
            <a:normAutofit/>
          </a:bodyPr>
          <a:lstStyle/>
          <a:p>
            <a:pPr algn="l"/>
            <a:r>
              <a:rPr lang="de-DE" sz="2400" dirty="0"/>
              <a:t> </a:t>
            </a:r>
          </a:p>
          <a:p>
            <a:pPr algn="l"/>
            <a:endParaRPr lang="de-DE" sz="2400" dirty="0"/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Untertitel 2"/>
          <p:cNvSpPr txBox="1">
            <a:spLocks/>
          </p:cNvSpPr>
          <p:nvPr/>
        </p:nvSpPr>
        <p:spPr>
          <a:xfrm>
            <a:off x="979984" y="2789312"/>
            <a:ext cx="7518386" cy="3600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b="1" dirty="0">
                <a:solidFill>
                  <a:schemeClr val="tx1"/>
                </a:solidFill>
              </a:rPr>
              <a:t>Warum Naturwissenschaften</a:t>
            </a:r>
          </a:p>
          <a:p>
            <a:pPr algn="l"/>
            <a:r>
              <a:rPr lang="de-DE" sz="2800" b="1" dirty="0">
                <a:solidFill>
                  <a:schemeClr val="tx1"/>
                </a:solidFill>
              </a:rPr>
              <a:t> im WP-Bereich 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Naturwissenschaftlicher Unterricht soll das Interesse für Inhalte, Denk– und Arbeitsweisen wecken.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Erweitern naturwissenschaftlicher Kenntnisse und des Verständnisses von der Welt, kann später für viele Berufe nützlich sein.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Kenntnisse in den Kernfächern Biologie, Chemie und Physik werden gestärkt. Dies hilft später auch im differenzierten naturwissenschaftlichen Unterricht.</a:t>
            </a:r>
          </a:p>
          <a:p>
            <a:pPr algn="l"/>
            <a:endParaRPr lang="de-DE" sz="2400" dirty="0"/>
          </a:p>
        </p:txBody>
      </p:sp>
      <p:pic>
        <p:nvPicPr>
          <p:cNvPr id="8" name="Picture 2" descr="Bildergebnis für Chemie Forscher Carto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276872"/>
            <a:ext cx="2310949" cy="1203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622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518386" cy="3600400"/>
          </a:xfrm>
        </p:spPr>
        <p:txBody>
          <a:bodyPr>
            <a:normAutofit/>
          </a:bodyPr>
          <a:lstStyle/>
          <a:p>
            <a:pPr algn="l"/>
            <a:r>
              <a:rPr lang="de-DE" sz="2800" b="1" dirty="0">
                <a:solidFill>
                  <a:schemeClr val="tx1"/>
                </a:solidFill>
              </a:rPr>
              <a:t>Wahlpflichtdifferenzierung ab Klasse 7</a:t>
            </a:r>
          </a:p>
          <a:p>
            <a:pPr algn="l"/>
            <a:endParaRPr lang="de-DE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b="1" dirty="0">
                <a:solidFill>
                  <a:schemeClr val="tx1"/>
                </a:solidFill>
              </a:rPr>
              <a:t>ein Kernstück der Gesamt- und Sekundarschulen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b="1" dirty="0">
                <a:solidFill>
                  <a:schemeClr val="tx1"/>
                </a:solidFill>
              </a:rPr>
              <a:t>schreibt ein weiteres Fach vor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b="1" dirty="0">
                <a:solidFill>
                  <a:schemeClr val="tx1"/>
                </a:solidFill>
              </a:rPr>
              <a:t>Wahl zwischen verschiedenen Angeboten nach Neigungen und Begabungen </a:t>
            </a:r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022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Untertitel 2"/>
          <p:cNvSpPr>
            <a:spLocks noGrp="1"/>
          </p:cNvSpPr>
          <p:nvPr>
            <p:ph type="subTitle" idx="1"/>
          </p:nvPr>
        </p:nvSpPr>
        <p:spPr>
          <a:xfrm>
            <a:off x="827088" y="2636838"/>
            <a:ext cx="7518400" cy="360045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de-DE" sz="2800" b="1" dirty="0">
                <a:solidFill>
                  <a:schemeClr val="tx1"/>
                </a:solidFill>
              </a:rPr>
              <a:t>WP Naturwissenschaften</a:t>
            </a:r>
          </a:p>
          <a:p>
            <a:pPr algn="l"/>
            <a:r>
              <a:rPr lang="de-DE" sz="2400" dirty="0">
                <a:solidFill>
                  <a:schemeClr val="tx1"/>
                </a:solidFill>
              </a:rPr>
              <a:t>Wer  sollte  Naturwissenschaften wählen?</a:t>
            </a:r>
          </a:p>
          <a:p>
            <a:pPr algn="l"/>
            <a:endParaRPr lang="de-DE" sz="2400" dirty="0">
              <a:solidFill>
                <a:schemeClr val="tx1"/>
              </a:solidFill>
            </a:endParaRPr>
          </a:p>
          <a:p>
            <a:pPr algn="l"/>
            <a:r>
              <a:rPr lang="de-DE" sz="2400" dirty="0">
                <a:solidFill>
                  <a:schemeClr val="tx1"/>
                </a:solidFill>
              </a:rPr>
              <a:t>Jeder, der…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sich gerne mit naturwissenschaftlichen Fragen beschäftigt.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gerne Versuche und Messungen plant, durchführt und auswertet.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Gerne neue Medien nutzt, um Informationen zu recherchieren, Tabellen, Mindmaps oder Kurzreferate anzufertigen.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</a:rPr>
              <a:t>Hilfreich ist eine gute bisherige Mitarbeit in </a:t>
            </a:r>
            <a:r>
              <a:rPr lang="de-DE" sz="2400" dirty="0" smtClean="0">
                <a:solidFill>
                  <a:schemeClr val="tx1"/>
                </a:solidFill>
              </a:rPr>
              <a:t>NW und Mathematik</a:t>
            </a:r>
            <a:endParaRPr lang="de-DE" sz="2400" dirty="0">
              <a:solidFill>
                <a:schemeClr val="tx1"/>
              </a:solidFill>
            </a:endParaRPr>
          </a:p>
        </p:txBody>
      </p:sp>
      <p:pic>
        <p:nvPicPr>
          <p:cNvPr id="7" name="Grafik 6" descr="Bildergebnis für astronomie weltbilder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781" y="2148585"/>
            <a:ext cx="2005571" cy="1712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551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de-DE" dirty="0"/>
          </a:p>
          <a:p>
            <a:endParaRPr lang="de-DE" dirty="0"/>
          </a:p>
          <a:p>
            <a:pPr algn="l"/>
            <a:endParaRPr lang="de-DE" dirty="0"/>
          </a:p>
          <a:p>
            <a:pPr algn="l"/>
            <a:endParaRPr lang="de-DE" dirty="0"/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hteck 5"/>
          <p:cNvSpPr/>
          <p:nvPr/>
        </p:nvSpPr>
        <p:spPr>
          <a:xfrm>
            <a:off x="1065860" y="2674642"/>
            <a:ext cx="7272808" cy="3202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Vielen Dank für Ihre Aufmerksamkeit!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Noch Fragen?!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807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99592" y="2336106"/>
            <a:ext cx="7518386" cy="3600400"/>
          </a:xfrm>
        </p:spPr>
        <p:txBody>
          <a:bodyPr>
            <a:normAutofit/>
          </a:bodyPr>
          <a:lstStyle/>
          <a:p>
            <a:pPr algn="l"/>
            <a:r>
              <a:rPr lang="de-DE" dirty="0">
                <a:solidFill>
                  <a:schemeClr val="tx1"/>
                </a:solidFill>
              </a:rPr>
              <a:t>Wahlpflicht  – was ist das ?</a:t>
            </a:r>
          </a:p>
          <a:p>
            <a:pPr algn="l"/>
            <a:endParaRPr lang="de-DE" dirty="0"/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4824536" cy="901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599" y="1321628"/>
            <a:ext cx="2738501" cy="5952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99592" y="3212976"/>
            <a:ext cx="698477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WAHL: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Fach wählen nach </a:t>
            </a:r>
            <a:r>
              <a:rPr lang="de-DE" alt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eigung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PFLICHT: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Wahl aus angebotenen Fächern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277842"/>
              </p:ext>
            </p:extLst>
          </p:nvPr>
        </p:nvGraphicFramePr>
        <p:xfrm>
          <a:off x="971600" y="3933056"/>
          <a:ext cx="6264696" cy="2084926"/>
        </p:xfrm>
        <a:graphic>
          <a:graphicData uri="http://schemas.openxmlformats.org/drawingml/2006/table">
            <a:tbl>
              <a:tblPr firstRow="1" firstCol="1" bandRow="1"/>
              <a:tblGrid>
                <a:gridCol w="335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3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9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600" b="1" dirty="0">
                          <a:effectLst/>
                          <a:latin typeface="Verdana"/>
                        </a:rPr>
                        <a:t>Wirtschaft und Arbeitswelt</a:t>
                      </a:r>
                      <a:endParaRPr lang="de-DE" sz="1200" dirty="0">
                        <a:effectLst/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000" dirty="0">
                          <a:effectLst/>
                          <a:latin typeface="Verdana"/>
                        </a:rPr>
                        <a:t>Inhalte der Fächer </a:t>
                      </a:r>
                      <a:endParaRPr lang="de-DE" sz="1200" dirty="0">
                        <a:effectLst/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000" b="1" i="1" dirty="0">
                          <a:effectLst/>
                          <a:latin typeface="Verdana"/>
                        </a:rPr>
                        <a:t>Wirtschaftslehre, Technik</a:t>
                      </a:r>
                      <a:r>
                        <a:rPr lang="de-DE" sz="1000" dirty="0">
                          <a:effectLst/>
                          <a:latin typeface="Verdana"/>
                        </a:rPr>
                        <a:t> und </a:t>
                      </a:r>
                      <a:endParaRPr lang="de-DE" sz="1200" dirty="0">
                        <a:effectLst/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000" b="1" i="1" dirty="0">
                          <a:effectLst/>
                          <a:latin typeface="Verdana"/>
                        </a:rPr>
                        <a:t>Hauswirtschaft </a:t>
                      </a:r>
                      <a:endParaRPr lang="de-DE" sz="1200" dirty="0">
                        <a:effectLst/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600" b="1" dirty="0">
                          <a:effectLst/>
                          <a:latin typeface="Verdana"/>
                        </a:rPr>
                        <a:t>Darstellen und Gestalten</a:t>
                      </a:r>
                      <a:endParaRPr lang="de-DE" sz="1200" dirty="0">
                        <a:effectLst/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000" dirty="0">
                          <a:effectLst/>
                          <a:latin typeface="Verdana"/>
                        </a:rPr>
                        <a:t>Aspekte der </a:t>
                      </a:r>
                      <a:r>
                        <a:rPr lang="de-DE" sz="1000" b="1" i="1" dirty="0">
                          <a:effectLst/>
                          <a:latin typeface="Verdana"/>
                        </a:rPr>
                        <a:t>Kunst</a:t>
                      </a:r>
                      <a:r>
                        <a:rPr lang="de-DE" sz="1000" dirty="0">
                          <a:effectLst/>
                          <a:latin typeface="Verdana"/>
                        </a:rPr>
                        <a:t> sowie des </a:t>
                      </a:r>
                      <a:r>
                        <a:rPr lang="de-DE" sz="1000" b="1" i="1" dirty="0">
                          <a:effectLst/>
                          <a:latin typeface="Verdana"/>
                        </a:rPr>
                        <a:t>Darstellenden Spiels</a:t>
                      </a:r>
                      <a:r>
                        <a:rPr lang="de-DE" sz="1000" b="0" i="0" baseline="0" dirty="0">
                          <a:effectLst/>
                          <a:latin typeface="Verdana"/>
                        </a:rPr>
                        <a:t> </a:t>
                      </a:r>
                      <a:endParaRPr lang="de-DE" sz="1200" dirty="0">
                        <a:effectLst/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600" b="1">
                          <a:effectLst/>
                          <a:latin typeface="Verdana"/>
                        </a:rPr>
                        <a:t>Fremdsprache</a:t>
                      </a:r>
                      <a:endParaRPr lang="de-DE" sz="1200">
                        <a:effectLst/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000" dirty="0">
                          <a:effectLst/>
                          <a:latin typeface="Verdana"/>
                        </a:rPr>
                        <a:t>zweite Fremdsprache </a:t>
                      </a:r>
                      <a:r>
                        <a:rPr lang="de-DE" sz="1000" b="1" i="1" dirty="0">
                          <a:effectLst/>
                          <a:latin typeface="Verdana"/>
                        </a:rPr>
                        <a:t>Französisch</a:t>
                      </a:r>
                      <a:r>
                        <a:rPr lang="de-DE" sz="1000" dirty="0">
                          <a:effectLst/>
                          <a:latin typeface="Verdana"/>
                        </a:rPr>
                        <a:t> </a:t>
                      </a:r>
                      <a:endParaRPr lang="de-DE" sz="1200" dirty="0">
                        <a:effectLst/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1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600" b="1" dirty="0">
                          <a:effectLst/>
                          <a:latin typeface="Verdana"/>
                        </a:rPr>
                        <a:t>Naturwissenschaft</a:t>
                      </a:r>
                      <a:endParaRPr lang="de-DE" sz="1200" dirty="0">
                        <a:effectLst/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000" dirty="0">
                          <a:effectLst/>
                          <a:latin typeface="Verdana"/>
                        </a:rPr>
                        <a:t>Lernbereich umfasst die Fächer </a:t>
                      </a:r>
                      <a:r>
                        <a:rPr lang="de-DE" sz="1000" b="1" i="1" dirty="0">
                          <a:effectLst/>
                          <a:latin typeface="Verdana"/>
                        </a:rPr>
                        <a:t>Biologie, Chemie und Physik</a:t>
                      </a:r>
                      <a:r>
                        <a:rPr lang="de-DE" sz="1000" dirty="0">
                          <a:effectLst/>
                          <a:latin typeface="Verdana"/>
                        </a:rPr>
                        <a:t>.</a:t>
                      </a:r>
                      <a:endParaRPr lang="de-DE" sz="1200" dirty="0">
                        <a:effectLst/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83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27584" y="2636912"/>
            <a:ext cx="7518386" cy="36004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de-DE" sz="4500" b="1" dirty="0">
                <a:solidFill>
                  <a:schemeClr val="tx1"/>
                </a:solidFill>
              </a:rPr>
              <a:t>Wichtige Hinweise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Alle Fächer des Wahlpflichtbereichs sind gleichwertig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Das Wahlpflichtfach ist für den mittleren Schulabschluss genauso wichtig wie die Fächer Deutsch, Englisch, Mathematik.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Die sorgfältige Wahl des WP-Faches kann bei den Abschlüssen den Ausgleich eines Defizits ermöglichen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Für das Abitur ist neben Englisch noch eine weitere Fremdsprache nötig. Diese muss nicht unbedingt ab Stufe 7 gewählt werden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de-DE" sz="30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</a:endParaRPr>
          </a:p>
          <a:p>
            <a:pPr algn="l"/>
            <a:endParaRPr lang="de-DE" dirty="0"/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220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518386" cy="3600400"/>
          </a:xfrm>
        </p:spPr>
        <p:txBody>
          <a:bodyPr>
            <a:noAutofit/>
          </a:bodyPr>
          <a:lstStyle/>
          <a:p>
            <a:pPr algn="l"/>
            <a:r>
              <a:rPr lang="de-DE" sz="2800" b="1" dirty="0">
                <a:solidFill>
                  <a:schemeClr val="tx1"/>
                </a:solidFill>
              </a:rPr>
              <a:t>Tipps für die richtige Entscheidung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nur ein Fach wählen, an dem das Interesse groß ist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Fach wählen, an dem für die nächsten 4 </a:t>
            </a:r>
            <a:r>
              <a:rPr lang="de-DE" sz="2000" dirty="0" smtClean="0">
                <a:solidFill>
                  <a:schemeClr val="tx1"/>
                </a:solidFill>
              </a:rPr>
              <a:t>Jahre </a:t>
            </a:r>
            <a:r>
              <a:rPr lang="de-DE" sz="2000" dirty="0">
                <a:solidFill>
                  <a:schemeClr val="tx1"/>
                </a:solidFill>
              </a:rPr>
              <a:t>Freude besteht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Wahl gilt bis zum Ende der 10. Klasse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kein Fach wählen, in dem schon Schwierigkeiten bestehen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nach Talenten und nicht nach Freunden oder Lehrer/innen wählen – Freunde können wechseln, WP-Fächer nicht!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1"/>
                </a:solidFill>
              </a:rPr>
              <a:t>Beratungsgespräche mit den </a:t>
            </a:r>
            <a:r>
              <a:rPr lang="de-DE" sz="2000" dirty="0">
                <a:solidFill>
                  <a:schemeClr val="tx1"/>
                </a:solidFill>
              </a:rPr>
              <a:t>Klassenlehrer/innen </a:t>
            </a:r>
            <a:r>
              <a:rPr lang="de-DE" sz="2000" dirty="0" smtClean="0">
                <a:solidFill>
                  <a:schemeClr val="tx1"/>
                </a:solidFill>
              </a:rPr>
              <a:t>und/oder Fachlehrer/innen führen</a:t>
            </a:r>
            <a:endParaRPr lang="de-DE" sz="20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824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518386" cy="3600400"/>
          </a:xfrm>
        </p:spPr>
        <p:txBody>
          <a:bodyPr>
            <a:noAutofit/>
          </a:bodyPr>
          <a:lstStyle/>
          <a:p>
            <a:pPr algn="l"/>
            <a:r>
              <a:rPr lang="de-DE" sz="2800" b="1" dirty="0">
                <a:solidFill>
                  <a:schemeClr val="tx1"/>
                </a:solidFill>
              </a:rPr>
              <a:t>1. WP Arbeitslehre und Wirtschaft</a:t>
            </a:r>
          </a:p>
          <a:p>
            <a:pPr algn="l"/>
            <a:endParaRPr lang="de-DE" sz="28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b="1" dirty="0">
                <a:solidFill>
                  <a:schemeClr val="tx1"/>
                </a:solidFill>
              </a:rPr>
              <a:t>Wirtschaftslehre </a:t>
            </a:r>
            <a:r>
              <a:rPr lang="de-DE" sz="2800" dirty="0">
                <a:solidFill>
                  <a:schemeClr val="tx1"/>
                </a:solidFill>
              </a:rPr>
              <a:t>(Jg.7)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b="1" dirty="0">
                <a:solidFill>
                  <a:schemeClr val="tx1"/>
                </a:solidFill>
              </a:rPr>
              <a:t>Hauswirtschaft    </a:t>
            </a:r>
            <a:r>
              <a:rPr lang="de-DE" sz="2800" dirty="0">
                <a:solidFill>
                  <a:schemeClr val="tx1"/>
                </a:solidFill>
              </a:rPr>
              <a:t>(Jg.8)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b="1" dirty="0">
                <a:solidFill>
                  <a:schemeClr val="tx1"/>
                </a:solidFill>
              </a:rPr>
              <a:t>Technik                  </a:t>
            </a:r>
            <a:r>
              <a:rPr lang="de-DE" sz="2800" dirty="0">
                <a:solidFill>
                  <a:schemeClr val="tx1"/>
                </a:solidFill>
              </a:rPr>
              <a:t>(Jg.9)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tx1"/>
                </a:solidFill>
              </a:rPr>
              <a:t>In der Jahrgangsstufe </a:t>
            </a:r>
            <a:r>
              <a:rPr lang="de-DE" sz="2800" b="1" dirty="0">
                <a:solidFill>
                  <a:schemeClr val="tx1"/>
                </a:solidFill>
              </a:rPr>
              <a:t>10</a:t>
            </a:r>
            <a:r>
              <a:rPr lang="de-DE" sz="2800" dirty="0">
                <a:solidFill>
                  <a:schemeClr val="tx1"/>
                </a:solidFill>
              </a:rPr>
              <a:t> findet ein </a:t>
            </a:r>
            <a:r>
              <a:rPr lang="de-DE" sz="2800" u="sng" dirty="0">
                <a:solidFill>
                  <a:schemeClr val="tx1"/>
                </a:solidFill>
              </a:rPr>
              <a:t>halbjährlicher</a:t>
            </a:r>
            <a:r>
              <a:rPr lang="de-DE" sz="2800" dirty="0">
                <a:solidFill>
                  <a:schemeClr val="tx1"/>
                </a:solidFill>
              </a:rPr>
              <a:t> Wechsel statt. </a:t>
            </a:r>
          </a:p>
          <a:p>
            <a:pPr algn="l"/>
            <a:endParaRPr lang="de-DE" sz="2800" b="1" dirty="0"/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159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55576" y="2348880"/>
            <a:ext cx="7518386" cy="36004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de-DE" b="1" dirty="0">
                <a:solidFill>
                  <a:schemeClr val="tx1"/>
                </a:solidFill>
              </a:rPr>
              <a:t>Wirtschaft und Arbeitswelt: </a:t>
            </a:r>
          </a:p>
          <a:p>
            <a:r>
              <a:rPr lang="de-DE" b="1" dirty="0">
                <a:solidFill>
                  <a:schemeClr val="tx1"/>
                </a:solidFill>
              </a:rPr>
              <a:t>Was machen wir ?</a:t>
            </a:r>
          </a:p>
          <a:p>
            <a:pPr algn="r"/>
            <a:r>
              <a:rPr lang="de-DE" sz="3000" dirty="0">
                <a:solidFill>
                  <a:schemeClr val="tx1"/>
                </a:solidFill>
              </a:rPr>
              <a:t>Arbeiten mit allen Sinnen…! </a:t>
            </a:r>
          </a:p>
          <a:p>
            <a:pPr algn="l"/>
            <a:endParaRPr lang="de-DE" sz="30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Im Unterricht werden Fähigkeiten und Kenntnisse erworben, die man im Alltag, aber auch im Berufsleben braucht.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Die Werkstattarbeit gibt Einblicke in verschiedene handwerkliche Bereiche, wie zum Beispiel die Be- und Verarbeitung verschiedener Werkstoffe.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000" dirty="0">
                <a:solidFill>
                  <a:schemeClr val="tx1"/>
                </a:solidFill>
              </a:rPr>
              <a:t>Außerdem werden in der Schulküche Rezepte ausprobiert und das Haushaltsmanagement erlernt</a:t>
            </a:r>
            <a:r>
              <a:rPr lang="de-DE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Weiterhin werden wirtschaftliche Zusammenhänge aufgezeigt und erörtert.</a:t>
            </a:r>
          </a:p>
          <a:p>
            <a:pPr algn="l"/>
            <a:endParaRPr lang="de-DE" dirty="0"/>
          </a:p>
          <a:p>
            <a:pPr algn="l"/>
            <a:endParaRPr lang="de-DE" dirty="0"/>
          </a:p>
          <a:p>
            <a:pPr algn="l"/>
            <a:endParaRPr lang="de-DE" b="1" dirty="0"/>
          </a:p>
          <a:p>
            <a:pPr algn="l"/>
            <a:endParaRPr lang="de-DE" b="1" dirty="0"/>
          </a:p>
          <a:p>
            <a:pPr algn="l"/>
            <a:endParaRPr lang="de-DE" dirty="0"/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382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518386" cy="36004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de-DE" b="1" dirty="0">
                <a:solidFill>
                  <a:schemeClr val="tx1"/>
                </a:solidFill>
              </a:rPr>
              <a:t>Wirtschaft und Arbeitswelt: </a:t>
            </a:r>
            <a:r>
              <a:rPr lang="de-DE" b="1" dirty="0" smtClean="0">
                <a:solidFill>
                  <a:schemeClr val="tx1"/>
                </a:solidFill>
              </a:rPr>
              <a:t>Technik</a:t>
            </a:r>
          </a:p>
          <a:p>
            <a:pPr algn="l"/>
            <a:endParaRPr lang="de-DE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tx1"/>
                </a:solidFill>
              </a:rPr>
              <a:t>Unterschiedliche Werkstoffe kennenlernen und diese verarbeiten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tx1"/>
                </a:solidFill>
              </a:rPr>
              <a:t>Verschiedene Maschinen, Werkzeuge und Hilfsmittel gebrauchen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tx1"/>
                </a:solidFill>
              </a:rPr>
              <a:t>Die Arbeitswelt der Zukunft betrachten sowie Fertigungsprozesse und Automatisierungspotenziale erkennen und gestalten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tx1"/>
                </a:solidFill>
              </a:rPr>
              <a:t>Zukunftstechnologien kennen und einen ressourcenbewussten Umgang erlernen</a:t>
            </a:r>
          </a:p>
          <a:p>
            <a:pPr algn="l"/>
            <a:endParaRPr lang="de-DE" dirty="0"/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688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178" y="909060"/>
            <a:ext cx="7772400" cy="133630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518386" cy="3600400"/>
          </a:xfrm>
        </p:spPr>
        <p:txBody>
          <a:bodyPr>
            <a:normAutofit/>
          </a:bodyPr>
          <a:lstStyle/>
          <a:p>
            <a:pPr algn="l"/>
            <a:r>
              <a:rPr lang="de-DE" sz="2200" b="1" dirty="0">
                <a:solidFill>
                  <a:schemeClr val="tx1"/>
                </a:solidFill>
              </a:rPr>
              <a:t>Wirtschaft und Arbeitswelt: </a:t>
            </a:r>
            <a:r>
              <a:rPr lang="de-DE" sz="2200" b="1" dirty="0" smtClean="0">
                <a:solidFill>
                  <a:schemeClr val="tx1"/>
                </a:solidFill>
              </a:rPr>
              <a:t>Hauswirtschaft</a:t>
            </a:r>
          </a:p>
          <a:p>
            <a:pPr algn="l"/>
            <a:endParaRPr lang="de-DE" sz="22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unterschiedliche Lebensmittel und Gewürze kennenlernen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Herkunft der Lebensmittel kennen und deren Zubereitung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Umgang mit Geräten und Hilfsmitteln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Zusammenhang zwischen Gesundheit und Ernährung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200" dirty="0">
                <a:solidFill>
                  <a:schemeClr val="tx1"/>
                </a:solidFill>
              </a:rPr>
              <a:t>internationale Küche </a:t>
            </a:r>
          </a:p>
        </p:txBody>
      </p:sp>
      <p:pic>
        <p:nvPicPr>
          <p:cNvPr id="4" name="Bild121" descr="Logo_Sek_Sc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24536" cy="757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id:image001.png@01D09E02.4027FCB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20"/>
            <a:ext cx="3341922" cy="681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852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866</Words>
  <Application>Microsoft Office PowerPoint</Application>
  <PresentationFormat>Bildschirmpräsentation (4:3)</PresentationFormat>
  <Paragraphs>141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Verdana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2. WP Darstellen und Gestalten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ivl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Becker, Carola</dc:creator>
  <cp:lastModifiedBy>Wilczek, Jessica</cp:lastModifiedBy>
  <cp:revision>241</cp:revision>
  <cp:lastPrinted>2016-02-29T08:18:28Z</cp:lastPrinted>
  <dcterms:created xsi:type="dcterms:W3CDTF">2015-08-24T11:57:26Z</dcterms:created>
  <dcterms:modified xsi:type="dcterms:W3CDTF">2025-04-03T12:50:27Z</dcterms:modified>
</cp:coreProperties>
</file>